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9" r:id="rId1"/>
  </p:sldMasterIdLst>
  <p:notesMasterIdLst>
    <p:notesMasterId r:id="rId12"/>
  </p:notesMasterIdLst>
  <p:handoutMasterIdLst>
    <p:handoutMasterId r:id="rId13"/>
  </p:handoutMasterIdLst>
  <p:sldIdLst>
    <p:sldId id="265" r:id="rId2"/>
    <p:sldId id="266" r:id="rId3"/>
    <p:sldId id="256" r:id="rId4"/>
    <p:sldId id="257" r:id="rId5"/>
    <p:sldId id="263" r:id="rId6"/>
    <p:sldId id="264" r:id="rId7"/>
    <p:sldId id="258" r:id="rId8"/>
    <p:sldId id="259" r:id="rId9"/>
    <p:sldId id="261" r:id="rId10"/>
    <p:sldId id="262" r:id="rId1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832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handoutMaster" Target="handoutMasters/handout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A14EB63-926B-5A4B-A6A8-44F95AF8AA09}" type="datetime1">
              <a:rPr lang="en-US"/>
              <a:pPr>
                <a:defRPr/>
              </a:pPr>
              <a:t>8/16/12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AC24FCD5-2923-7F43-918A-1E25F0F470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15276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501D5DA-BC5C-3545-ABB1-576C6F58BF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35480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A069E8A-4759-434E-90B8-7DEAFDF626E3}" type="slidenum">
              <a:rPr lang="en-US" sz="1200"/>
              <a:pPr/>
              <a:t>1</a:t>
            </a:fld>
            <a:endParaRPr lang="en-US" sz="1200"/>
          </a:p>
        </p:txBody>
      </p:sp>
      <p:sp>
        <p:nvSpPr>
          <p:cNvPr id="1638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9006DC51-3D36-DE4C-854B-1C658392596E}" type="slidenum">
              <a:rPr lang="en-US" sz="1200"/>
              <a:pPr/>
              <a:t>2</a:t>
            </a:fld>
            <a:endParaRPr lang="en-US" sz="1200"/>
          </a:p>
        </p:txBody>
      </p:sp>
      <p:sp>
        <p:nvSpPr>
          <p:cNvPr id="1843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0D6B8ECA-6607-6349-A682-0786C66F46F6}" type="slidenum">
              <a:rPr lang="en-US" sz="1200"/>
              <a:pPr/>
              <a:t>3</a:t>
            </a:fld>
            <a:endParaRPr lang="en-US" sz="120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063293B-E770-2B49-B821-7AB2FF1F2A3C}" type="slidenum">
              <a:rPr lang="en-US" sz="1200"/>
              <a:pPr/>
              <a:t>4</a:t>
            </a:fld>
            <a:endParaRPr lang="en-US" sz="1200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F60FEDC4-B482-B54A-83A8-9495A92EC5CD}" type="slidenum">
              <a:rPr lang="en-US" sz="1200"/>
              <a:pPr/>
              <a:t>7</a:t>
            </a:fld>
            <a:endParaRPr lang="en-US" sz="120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9A03BF54-82FE-5B41-A537-64DC1ACBA0B3}" type="slidenum">
              <a:rPr lang="en-US" sz="1200"/>
              <a:pPr/>
              <a:t>8</a:t>
            </a:fld>
            <a:endParaRPr lang="en-US" sz="1200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DC7DB65E-31F4-6D47-A62C-3AD5729BA3FD}" type="slidenum">
              <a:rPr lang="en-US" sz="1200"/>
              <a:pPr/>
              <a:t>9</a:t>
            </a:fld>
            <a:endParaRPr lang="en-US" sz="1200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ABAFB2DD-2B96-4B4D-845D-DAE0867C16EB}" type="slidenum">
              <a:rPr lang="en-US" sz="1200"/>
              <a:pPr/>
              <a:t>10</a:t>
            </a:fld>
            <a:endParaRPr lang="en-US" sz="1200"/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Times" pitchFamily="-108" charset="0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530F57-717F-6941-BBD4-C8E4718FE0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5300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32E05A-0675-9A44-9035-F931DAFCAD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909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2CB0FC-B3B3-334A-9B66-65D976B959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136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C85DD8-6063-8E45-BB9A-5F07A9D072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460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01AE90-50D3-F149-BA47-0365D54E56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3767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F46F49-194C-784A-8746-E4965889B7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1222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C4E16D-0AE1-4246-BEA1-1B97144BE0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639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56BEE2-50ED-464F-9914-3D56B43EA6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768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172651-727F-8645-ADCC-12F78C2455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577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115F2A-DE8B-D045-B155-BBCD7A3EDC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163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AA8535-75EE-C041-94F3-58B09520B7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9850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38099" dir="2700000" algn="ctr" rotWithShape="0">
              <a:schemeClr val="bg2">
                <a:alpha val="99962"/>
              </a:scheme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099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38099" dir="2700000" algn="ctr" rotWithShape="0">
              <a:schemeClr val="bg2">
                <a:alpha val="99962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100" name="Rectangle 10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38099" dir="2700000" algn="ctr" rotWithShape="0">
              <a:schemeClr val="bg2">
                <a:alpha val="99962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rebuchet MS" charset="0"/>
                <a:ea typeface="Osaka" charset="0"/>
                <a:cs typeface="Osaka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38099" dir="2700000" algn="ctr" rotWithShape="0">
              <a:schemeClr val="bg2">
                <a:alpha val="99962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rebuchet MS" charset="0"/>
                <a:ea typeface="Osaka" charset="0"/>
                <a:cs typeface="Osaka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2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38099" dir="2700000" algn="ctr" rotWithShape="0">
              <a:schemeClr val="bg2">
                <a:alpha val="99962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rebuchet MS" charset="0"/>
                <a:ea typeface="Osaka" charset="0"/>
                <a:cs typeface="Osaka" charset="0"/>
              </a:defRPr>
            </a:lvl1pPr>
          </a:lstStyle>
          <a:p>
            <a:pPr>
              <a:defRPr/>
            </a:pPr>
            <a:fld id="{05EC8DB0-C861-2F41-BD60-2679219FF1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rebuchet MS" pitchFamily="-108" charset="0"/>
          <a:ea typeface="Osaka" pitchFamily="-108" charset="-128"/>
          <a:cs typeface="Osaka" pitchFamily="-108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rebuchet MS" pitchFamily="-108" charset="0"/>
          <a:ea typeface="Osaka" pitchFamily="-108" charset="-128"/>
          <a:cs typeface="Osaka" pitchFamily="-108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rebuchet MS" pitchFamily="-108" charset="0"/>
          <a:ea typeface="Osaka" pitchFamily="-108" charset="-128"/>
          <a:cs typeface="Osaka" pitchFamily="-108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rebuchet MS" pitchFamily="-108" charset="0"/>
          <a:ea typeface="Osaka" pitchFamily="-108" charset="-128"/>
          <a:cs typeface="Osaka" pitchFamily="-108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rebuchet MS" pitchFamily="-108" charset="0"/>
          <a:ea typeface="Osaka" pitchFamily="-108" charset="-128"/>
          <a:cs typeface="Osaka" pitchFamily="-108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rebuchet MS" pitchFamily="-108" charset="0"/>
          <a:ea typeface="Osaka" pitchFamily="-108" charset="-128"/>
          <a:cs typeface="Osaka" pitchFamily="-108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rebuchet MS" pitchFamily="-108" charset="0"/>
          <a:ea typeface="Osaka" pitchFamily="-108" charset="-128"/>
          <a:cs typeface="Osaka" pitchFamily="-108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rebuchet MS" pitchFamily="-108" charset="0"/>
          <a:ea typeface="Osaka" pitchFamily="-108" charset="-128"/>
          <a:cs typeface="Osaka" pitchFamily="-108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Time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imes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Times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imes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Times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Times" pitchFamily="-108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Times" pitchFamily="-108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Times" pitchFamily="-108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Times" pitchFamily="-108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8.jpeg"/><Relationship Id="rId5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8.jpeg"/><Relationship Id="rId5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u="sng"/>
              <a:t>CHAPTER 3- BIOCHEMISTRY</a:t>
            </a:r>
            <a:endParaRPr lang="en-US"/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0" y="609600"/>
            <a:ext cx="91440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6573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tabLst>
                <a:tab pos="16573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16573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16573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16573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16573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16573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16573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16573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 u="sng"/>
              <a:t>3-1-Water </a:t>
            </a:r>
            <a:endParaRPr lang="en-US" sz="2000"/>
          </a:p>
          <a:p>
            <a:r>
              <a:rPr lang="en-US" sz="2000"/>
              <a:t>Objectives:	1)  Describe why water is polar</a:t>
            </a:r>
          </a:p>
          <a:p>
            <a:r>
              <a:rPr lang="en-US" sz="2000"/>
              <a:t>	2)  Describe hydrogen bonding</a:t>
            </a:r>
          </a:p>
          <a:p>
            <a:r>
              <a:rPr lang="en-US" sz="2000"/>
              <a:t>	3)  Describe water</a:t>
            </a:r>
            <a:r>
              <a:rPr lang="ja-JP" altLang="en-US" sz="2000"/>
              <a:t>’</a:t>
            </a:r>
            <a:r>
              <a:rPr lang="en-US" sz="2000"/>
              <a:t>s unique features</a:t>
            </a:r>
            <a:endParaRPr lang="en-US"/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0" y="2057400"/>
            <a:ext cx="9144000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290513" algn="l"/>
                <a:tab pos="688975" algn="l"/>
                <a:tab pos="1033463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tabLst>
                <a:tab pos="290513" algn="l"/>
                <a:tab pos="688975" algn="l"/>
                <a:tab pos="1033463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290513" algn="l"/>
                <a:tab pos="688975" algn="l"/>
                <a:tab pos="1033463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290513" algn="l"/>
                <a:tab pos="688975" algn="l"/>
                <a:tab pos="1033463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290513" algn="l"/>
                <a:tab pos="688975" algn="l"/>
                <a:tab pos="1033463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290513" algn="l"/>
                <a:tab pos="688975" algn="l"/>
                <a:tab pos="1033463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290513" algn="l"/>
                <a:tab pos="688975" algn="l"/>
                <a:tab pos="1033463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290513" algn="l"/>
                <a:tab pos="688975" algn="l"/>
                <a:tab pos="1033463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290513" algn="l"/>
                <a:tab pos="688975" algn="l"/>
                <a:tab pos="1033463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I.  Water &amp; its importance</a:t>
            </a:r>
          </a:p>
          <a:p>
            <a:r>
              <a:rPr lang="en-US" sz="2000"/>
              <a:t>	A.  Water is polar</a:t>
            </a:r>
          </a:p>
          <a:p>
            <a:r>
              <a:rPr lang="en-US" sz="2000"/>
              <a:t>		1.  What is a polar molecule?</a:t>
            </a:r>
          </a:p>
          <a:p>
            <a:r>
              <a:rPr lang="en-US" sz="2000"/>
              <a:t>			a.  A molecule with an unequal distribution of charge</a:t>
            </a:r>
          </a:p>
          <a:p>
            <a:r>
              <a:rPr lang="en-US" sz="2000"/>
              <a:t>				1.  Each molecule has a + end &amp; a - end </a:t>
            </a:r>
          </a:p>
          <a:p>
            <a:r>
              <a:rPr lang="en-US" sz="2000"/>
              <a:t>			b.  When atoms in a covalent bond do not share electrons equally, 				they form a polar molecule</a:t>
            </a:r>
            <a:endParaRPr lang="en-US"/>
          </a:p>
        </p:txBody>
      </p:sp>
      <p:pic>
        <p:nvPicPr>
          <p:cNvPr id="2055" name="Picture 7" descr="waterpolarit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3962400"/>
            <a:ext cx="2025650" cy="19621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0" y="4267200"/>
            <a:ext cx="64770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tabLst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	2.  Because water is polar</a:t>
            </a:r>
          </a:p>
          <a:p>
            <a:r>
              <a:rPr lang="en-US" sz="2000"/>
              <a:t>		a.  It attracts each other</a:t>
            </a:r>
          </a:p>
          <a:p>
            <a:r>
              <a:rPr lang="en-US" sz="2000"/>
              <a:t>		b.  It attracts ions</a:t>
            </a:r>
          </a:p>
          <a:p>
            <a:r>
              <a:rPr lang="en-US" sz="2000"/>
              <a:t>		c.  It attracts other polar molecules</a:t>
            </a:r>
            <a:endParaRPr lang="en-US"/>
          </a:p>
        </p:txBody>
      </p:sp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0" y="5562600"/>
            <a:ext cx="91440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290513" algn="l"/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tabLst>
                <a:tab pos="290513" algn="l"/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290513" algn="l"/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290513" algn="l"/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290513" algn="l"/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290513" algn="l"/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290513" algn="l"/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290513" algn="l"/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290513" algn="l"/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	B.  Why is being polar a big deal?</a:t>
            </a:r>
          </a:p>
          <a:p>
            <a:r>
              <a:rPr lang="en-US" sz="2000"/>
              <a:t>		1.  Due to its attraction for other molecules, water can dissolve a variety 			of ionic (salt) and polar molecules (sugar)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1195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  <p:bldP spid="2054" grpId="0"/>
      <p:bldP spid="2056" grpId="0"/>
      <p:bldP spid="205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452438" algn="l"/>
                <a:tab pos="860425" algn="l"/>
                <a:tab pos="1204913" algn="l"/>
                <a:tab pos="1538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452438" algn="l"/>
                <a:tab pos="860425" algn="l"/>
                <a:tab pos="1204913" algn="l"/>
                <a:tab pos="1538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452438" algn="l"/>
                <a:tab pos="860425" algn="l"/>
                <a:tab pos="1204913" algn="l"/>
                <a:tab pos="1538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452438" algn="l"/>
                <a:tab pos="860425" algn="l"/>
                <a:tab pos="1204913" algn="l"/>
                <a:tab pos="1538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452438" algn="l"/>
                <a:tab pos="860425" algn="l"/>
                <a:tab pos="1204913" algn="l"/>
                <a:tab pos="1538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860425" algn="l"/>
                <a:tab pos="1204913" algn="l"/>
                <a:tab pos="1538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860425" algn="l"/>
                <a:tab pos="1204913" algn="l"/>
                <a:tab pos="1538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860425" algn="l"/>
                <a:tab pos="1204913" algn="l"/>
                <a:tab pos="1538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860425" algn="l"/>
                <a:tab pos="1204913" algn="l"/>
                <a:tab pos="1538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 dirty="0" smtClean="0"/>
              <a:t>III.  </a:t>
            </a:r>
            <a:r>
              <a:rPr lang="en-US" sz="2000" dirty="0"/>
              <a:t>Proteins</a:t>
            </a:r>
          </a:p>
          <a:p>
            <a:r>
              <a:rPr lang="en-US" sz="2000" dirty="0"/>
              <a:t>	A</a:t>
            </a:r>
            <a:r>
              <a:rPr lang="en-US" sz="2000" dirty="0" smtClean="0"/>
              <a:t>.  </a:t>
            </a:r>
            <a:r>
              <a:rPr lang="en-US" sz="2000" dirty="0"/>
              <a:t>Organic compounds composed mainly of C, H, O, &amp; N  	</a:t>
            </a:r>
            <a:endParaRPr lang="en-US" dirty="0"/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0" y="3962400"/>
            <a:ext cx="9144000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452438" algn="l"/>
                <a:tab pos="860425" algn="l"/>
                <a:tab pos="1204913" algn="l"/>
                <a:tab pos="1538288" algn="l"/>
                <a:tab pos="18827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452438" algn="l"/>
                <a:tab pos="860425" algn="l"/>
                <a:tab pos="1204913" algn="l"/>
                <a:tab pos="1538288" algn="l"/>
                <a:tab pos="18827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452438" algn="l"/>
                <a:tab pos="860425" algn="l"/>
                <a:tab pos="1204913" algn="l"/>
                <a:tab pos="1538288" algn="l"/>
                <a:tab pos="18827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452438" algn="l"/>
                <a:tab pos="860425" algn="l"/>
                <a:tab pos="1204913" algn="l"/>
                <a:tab pos="1538288" algn="l"/>
                <a:tab pos="18827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452438" algn="l"/>
                <a:tab pos="860425" algn="l"/>
                <a:tab pos="1204913" algn="l"/>
                <a:tab pos="1538288" algn="l"/>
                <a:tab pos="18827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860425" algn="l"/>
                <a:tab pos="1204913" algn="l"/>
                <a:tab pos="1538288" algn="l"/>
                <a:tab pos="18827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860425" algn="l"/>
                <a:tab pos="1204913" algn="l"/>
                <a:tab pos="1538288" algn="l"/>
                <a:tab pos="18827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860425" algn="l"/>
                <a:tab pos="1204913" algn="l"/>
                <a:tab pos="1538288" algn="l"/>
                <a:tab pos="18827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860425" algn="l"/>
                <a:tab pos="1204913" algn="l"/>
                <a:tab pos="1538288" algn="l"/>
                <a:tab pos="18827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 dirty="0" smtClean="0"/>
              <a:t>IV.  Nucleic </a:t>
            </a:r>
            <a:r>
              <a:rPr lang="en-US" sz="2000" dirty="0"/>
              <a:t>Acids</a:t>
            </a:r>
          </a:p>
          <a:p>
            <a:r>
              <a:rPr lang="en-US" sz="2000" dirty="0"/>
              <a:t>	A</a:t>
            </a:r>
            <a:r>
              <a:rPr lang="en-US" sz="2000" dirty="0" smtClean="0"/>
              <a:t>.  </a:t>
            </a:r>
            <a:r>
              <a:rPr lang="en-US" sz="2000" dirty="0"/>
              <a:t>Contain genetic information</a:t>
            </a:r>
          </a:p>
          <a:p>
            <a:r>
              <a:rPr lang="en-US" sz="2000" dirty="0"/>
              <a:t>	B</a:t>
            </a:r>
            <a:r>
              <a:rPr lang="en-US" sz="2000" dirty="0" smtClean="0"/>
              <a:t>.  </a:t>
            </a:r>
            <a:r>
              <a:rPr lang="en-US" sz="2000" dirty="0"/>
              <a:t>2 types of nucleic acids</a:t>
            </a:r>
          </a:p>
          <a:p>
            <a:r>
              <a:rPr lang="en-US" sz="2000" dirty="0"/>
              <a:t>		1</a:t>
            </a:r>
            <a:r>
              <a:rPr lang="en-US" sz="2000" dirty="0" smtClean="0"/>
              <a:t>.  </a:t>
            </a:r>
            <a:r>
              <a:rPr lang="en-US" sz="2000" dirty="0"/>
              <a:t>DNA (</a:t>
            </a:r>
            <a:r>
              <a:rPr lang="en-US" sz="2000" dirty="0" err="1"/>
              <a:t>DeoxyriboNucleic</a:t>
            </a:r>
            <a:r>
              <a:rPr lang="en-US" sz="2000" dirty="0"/>
              <a:t> Acid)</a:t>
            </a:r>
          </a:p>
          <a:p>
            <a:r>
              <a:rPr lang="en-US" sz="2000" dirty="0"/>
              <a:t>			a</a:t>
            </a:r>
            <a:r>
              <a:rPr lang="en-US" sz="2000" dirty="0" smtClean="0"/>
              <a:t>.  </a:t>
            </a:r>
            <a:r>
              <a:rPr lang="en-US" sz="2000" dirty="0"/>
              <a:t>Your genes</a:t>
            </a:r>
          </a:p>
          <a:p>
            <a:r>
              <a:rPr lang="en-US" sz="2000" dirty="0"/>
              <a:t>		2</a:t>
            </a:r>
            <a:r>
              <a:rPr lang="en-US" sz="2000" dirty="0" smtClean="0"/>
              <a:t>.  </a:t>
            </a:r>
            <a:r>
              <a:rPr lang="en-US" sz="2000" dirty="0"/>
              <a:t>RNA (</a:t>
            </a:r>
            <a:r>
              <a:rPr lang="en-US" sz="2000" dirty="0" err="1"/>
              <a:t>RiboNucleic</a:t>
            </a:r>
            <a:r>
              <a:rPr lang="en-US" sz="2000" dirty="0"/>
              <a:t> Acid)</a:t>
            </a:r>
          </a:p>
          <a:p>
            <a:r>
              <a:rPr lang="en-US" sz="2000" dirty="0"/>
              <a:t>			a</a:t>
            </a:r>
            <a:r>
              <a:rPr lang="en-US" sz="2000" dirty="0" smtClean="0"/>
              <a:t>.  </a:t>
            </a:r>
            <a:r>
              <a:rPr lang="en-US" sz="2000" dirty="0"/>
              <a:t>Involved in making copies of your genes, which in turn 					</a:t>
            </a:r>
            <a:r>
              <a:rPr lang="en-US" sz="2000" dirty="0" smtClean="0"/>
              <a:t>assemble </a:t>
            </a:r>
            <a:r>
              <a:rPr lang="en-US" sz="2000" dirty="0"/>
              <a:t>AA to make proteins</a:t>
            </a:r>
            <a:endParaRPr lang="en-US" dirty="0"/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0" y="609600"/>
            <a:ext cx="9144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860425" algn="l"/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860425" algn="l"/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860425" algn="l"/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860425" algn="l"/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860425" algn="l"/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0425" algn="l"/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0425" algn="l"/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0425" algn="l"/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0425" algn="l"/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tabLst>
                <a:tab pos="450850" algn="l"/>
                <a:tab pos="804863" algn="l"/>
              </a:tabLst>
            </a:pPr>
            <a:r>
              <a:rPr lang="en-US" sz="2000" dirty="0" smtClean="0"/>
              <a:t>	B.  </a:t>
            </a:r>
            <a:r>
              <a:rPr lang="en-US" sz="2000" dirty="0"/>
              <a:t>Organic macromolecule composed of long chains of subunits called 		Amino Acids (AA)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0" y="1219200"/>
            <a:ext cx="9144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tabLst>
                <a:tab pos="804863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1.  </a:t>
            </a:r>
            <a:r>
              <a:rPr lang="en-US" sz="2000" dirty="0"/>
              <a:t>All living things use the same 20 AA</a:t>
            </a:r>
          </a:p>
          <a:p>
            <a:pPr>
              <a:tabLst>
                <a:tab pos="804863" algn="l"/>
              </a:tabLst>
            </a:pPr>
            <a:r>
              <a:rPr lang="en-US" sz="2000"/>
              <a:t>	</a:t>
            </a:r>
            <a:r>
              <a:rPr lang="en-US" sz="2000" dirty="0"/>
              <a:t>2</a:t>
            </a:r>
            <a:r>
              <a:rPr lang="en-US" sz="2000" smtClean="0"/>
              <a:t>.  </a:t>
            </a:r>
            <a:r>
              <a:rPr lang="en-US" sz="2000" dirty="0"/>
              <a:t>The arrangement of AA determines the type of protein 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0" y="1828800"/>
            <a:ext cx="91440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8604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8604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8604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8604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8604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04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04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04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04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tabLst>
                <a:tab pos="45085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C. </a:t>
            </a:r>
            <a:r>
              <a:rPr lang="en-US" sz="2000" dirty="0" smtClean="0"/>
              <a:t> Functions</a:t>
            </a:r>
          </a:p>
          <a:p>
            <a:pPr>
              <a:tabLst>
                <a:tab pos="450850" algn="l"/>
              </a:tabLst>
            </a:pPr>
            <a:r>
              <a:rPr lang="en-US" sz="2000" dirty="0" smtClean="0"/>
              <a:t>		1.  Energy</a:t>
            </a:r>
          </a:p>
          <a:p>
            <a:pPr>
              <a:tabLst>
                <a:tab pos="450850" algn="l"/>
              </a:tabLst>
            </a:pPr>
            <a:r>
              <a:rPr lang="en-US" sz="2000" dirty="0" smtClean="0"/>
              <a:t> 		2.  Provide </a:t>
            </a:r>
            <a:r>
              <a:rPr lang="en-US" sz="2000" dirty="0"/>
              <a:t>structure</a:t>
            </a:r>
          </a:p>
          <a:p>
            <a:pPr>
              <a:tabLst>
                <a:tab pos="45085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3.  </a:t>
            </a:r>
            <a:r>
              <a:rPr lang="en-US" sz="2000" dirty="0"/>
              <a:t>Enzymes</a:t>
            </a: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0" y="3124200"/>
            <a:ext cx="9144000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204913" algn="l"/>
                <a:tab pos="1538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1204913" algn="l"/>
                <a:tab pos="1538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1204913" algn="l"/>
                <a:tab pos="1538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1204913" algn="l"/>
                <a:tab pos="1538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1204913" algn="l"/>
                <a:tab pos="1538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04913" algn="l"/>
                <a:tab pos="1538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04913" algn="l"/>
                <a:tab pos="1538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04913" algn="l"/>
                <a:tab pos="1538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04913" algn="l"/>
                <a:tab pos="1538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tabLst>
                <a:tab pos="860425" algn="l"/>
                <a:tab pos="1255713" algn="l"/>
              </a:tabLst>
            </a:pPr>
            <a:r>
              <a:rPr lang="en-US" dirty="0"/>
              <a:t>	</a:t>
            </a:r>
            <a:r>
              <a:rPr lang="en-US" dirty="0" smtClean="0"/>
              <a:t>	</a:t>
            </a:r>
            <a:r>
              <a:rPr lang="en-US" sz="2000" dirty="0"/>
              <a:t>a</a:t>
            </a:r>
            <a:r>
              <a:rPr lang="en-US" sz="2000" dirty="0" smtClean="0"/>
              <a:t>.  </a:t>
            </a:r>
            <a:r>
              <a:rPr lang="en-US" sz="2000" dirty="0"/>
              <a:t>Are catalysts</a:t>
            </a:r>
          </a:p>
          <a:p>
            <a:pPr>
              <a:lnSpc>
                <a:spcPct val="30000"/>
              </a:lnSpc>
              <a:spcBef>
                <a:spcPct val="50000"/>
              </a:spcBef>
            </a:pPr>
            <a:r>
              <a:rPr lang="en-US" dirty="0"/>
              <a:t>	</a:t>
            </a:r>
            <a:r>
              <a:rPr lang="en-US" dirty="0" smtClean="0"/>
              <a:t>	</a:t>
            </a:r>
            <a:r>
              <a:rPr lang="en-US" sz="2000" dirty="0"/>
              <a:t>1</a:t>
            </a:r>
            <a:r>
              <a:rPr lang="en-US" sz="2000" dirty="0" smtClean="0"/>
              <a:t>.  </a:t>
            </a:r>
            <a:r>
              <a:rPr lang="en-US" sz="2000" dirty="0"/>
              <a:t>Make it easier/faster for a chemical reaction to occur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  <p:bldP spid="17413" grpId="0"/>
      <p:bldP spid="17414" grpId="0"/>
      <p:bldP spid="174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0" y="0"/>
            <a:ext cx="7086600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344488" algn="l"/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tabLst>
                <a:tab pos="344488" algn="l"/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344488" algn="l"/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344488" algn="l"/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344488" algn="l"/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	C.  Water</a:t>
            </a:r>
            <a:r>
              <a:rPr lang="ja-JP" altLang="en-US" sz="2000"/>
              <a:t>’</a:t>
            </a:r>
            <a:r>
              <a:rPr lang="en-US" sz="2000"/>
              <a:t>s attraction for itself</a:t>
            </a:r>
          </a:p>
          <a:p>
            <a:r>
              <a:rPr lang="en-US" sz="2000"/>
              <a:t>		1.  + charged hydrogen on one water molecule attracts 			the – oxygen off another water molecule</a:t>
            </a:r>
          </a:p>
          <a:p>
            <a:r>
              <a:rPr lang="en-US" sz="2000"/>
              <a:t>			a.  This forms a hydrogen bond</a:t>
            </a:r>
          </a:p>
          <a:p>
            <a:r>
              <a:rPr lang="en-US" sz="2000"/>
              <a:t>				1.  A very weak bond</a:t>
            </a:r>
            <a:endParaRPr lang="en-US"/>
          </a:p>
        </p:txBody>
      </p:sp>
      <p:pic>
        <p:nvPicPr>
          <p:cNvPr id="1027" name="Picture 3" descr="waterpolarit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50" y="0"/>
            <a:ext cx="1720850" cy="16668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waterpolarit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8568">
            <a:off x="6400800" y="990600"/>
            <a:ext cx="1720850" cy="16668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waterpolarit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7289">
            <a:off x="5410200" y="1981200"/>
            <a:ext cx="1720850" cy="16668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Text Box 7"/>
          <p:cNvSpPr txBox="1">
            <a:spLocks noChangeArrowheads="1"/>
          </p:cNvSpPr>
          <p:nvPr/>
        </p:nvSpPr>
        <p:spPr bwMode="auto">
          <a:xfrm>
            <a:off x="0" y="1524000"/>
            <a:ext cx="5334000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398463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tabLst>
                <a:tab pos="398463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398463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398463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398463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98463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398463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8463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398463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III.  Water</a:t>
            </a:r>
            <a:r>
              <a:rPr lang="ja-JP" altLang="en-US" sz="2000"/>
              <a:t>’</a:t>
            </a:r>
            <a:r>
              <a:rPr lang="en-US" sz="2000"/>
              <a:t>s unique features</a:t>
            </a:r>
          </a:p>
          <a:p>
            <a:r>
              <a:rPr lang="en-US" sz="2000"/>
              <a:t>	A.  Capillary action</a:t>
            </a:r>
          </a:p>
          <a:p>
            <a:r>
              <a:rPr lang="en-US" sz="2000"/>
              <a:t>		1.  Water has the ability to </a:t>
            </a:r>
            <a:r>
              <a:rPr lang="ja-JP" altLang="en-US" sz="2000"/>
              <a:t>“</a:t>
            </a:r>
            <a:r>
              <a:rPr lang="en-US" sz="2000"/>
              <a:t>creep</a:t>
            </a:r>
            <a:r>
              <a:rPr lang="ja-JP" altLang="en-US" sz="2000"/>
              <a:t>”</a:t>
            </a:r>
            <a:r>
              <a:rPr lang="en-US" sz="2000"/>
              <a:t> up 			thin tubes</a:t>
            </a:r>
          </a:p>
          <a:p>
            <a:r>
              <a:rPr lang="en-US" sz="2000"/>
              <a:t>			a.  Because of its polarity</a:t>
            </a:r>
            <a:endParaRPr lang="en-US"/>
          </a:p>
        </p:txBody>
      </p:sp>
      <p:pic>
        <p:nvPicPr>
          <p:cNvPr id="1032" name="Picture 8" descr="Capillary acti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3124200"/>
            <a:ext cx="3267075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Text Box 9"/>
          <p:cNvSpPr txBox="1">
            <a:spLocks noChangeArrowheads="1"/>
          </p:cNvSpPr>
          <p:nvPr/>
        </p:nvSpPr>
        <p:spPr bwMode="auto">
          <a:xfrm>
            <a:off x="0" y="3048000"/>
            <a:ext cx="91440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344488" algn="l"/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tabLst>
                <a:tab pos="344488" algn="l"/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344488" algn="l"/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344488" algn="l"/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344488" algn="l"/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	B.  Water resists temperature change</a:t>
            </a:r>
          </a:p>
          <a:p>
            <a:r>
              <a:rPr lang="en-US" sz="2000"/>
              <a:t>		1.  Requires more heat to increase temp. compared to most other 				substances</a:t>
            </a:r>
          </a:p>
          <a:p>
            <a:r>
              <a:rPr lang="en-US" sz="2000"/>
              <a:t>		2.  Losses a lot of heat as it cools</a:t>
            </a:r>
            <a:endParaRPr lang="en-US"/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0" y="4267200"/>
            <a:ext cx="91440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688975" algn="l"/>
                <a:tab pos="1033463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tabLst>
                <a:tab pos="688975" algn="l"/>
                <a:tab pos="1033463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688975" algn="l"/>
                <a:tab pos="1033463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688975" algn="l"/>
                <a:tab pos="1033463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688975" algn="l"/>
                <a:tab pos="1033463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033463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033463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033463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033463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	3.  Why important?</a:t>
            </a:r>
          </a:p>
          <a:p>
            <a:r>
              <a:rPr lang="en-US" sz="2000"/>
              <a:t>		a.  Considering cells are surrounded by water, water provides a 				constant env. for cells</a:t>
            </a:r>
            <a:endParaRPr lang="en-US"/>
          </a:p>
        </p:txBody>
      </p:sp>
      <p:sp>
        <p:nvSpPr>
          <p:cNvPr id="1035" name="Text Box 11"/>
          <p:cNvSpPr txBox="1">
            <a:spLocks noChangeArrowheads="1"/>
          </p:cNvSpPr>
          <p:nvPr/>
        </p:nvSpPr>
        <p:spPr bwMode="auto">
          <a:xfrm>
            <a:off x="0" y="5181600"/>
            <a:ext cx="9144000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344488" algn="l"/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tabLst>
                <a:tab pos="344488" algn="l"/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tabLst>
                <a:tab pos="344488" algn="l"/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tabLst>
                <a:tab pos="344488" algn="l"/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tabLst>
                <a:tab pos="344488" algn="l"/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	C.  Water expands when it freezes</a:t>
            </a:r>
          </a:p>
          <a:p>
            <a:r>
              <a:rPr lang="en-US" sz="2000"/>
              <a:t>		1.  Ice is less dense that water causing it to float</a:t>
            </a:r>
          </a:p>
          <a:p>
            <a:r>
              <a:rPr lang="en-US" sz="2000"/>
              <a:t>			a.  Causes cycling of the worlds water supply</a:t>
            </a:r>
          </a:p>
          <a:p>
            <a:r>
              <a:rPr lang="en-US" sz="2000"/>
              <a:t>		2.  As ice expands it has the ability to break rock</a:t>
            </a:r>
          </a:p>
          <a:p>
            <a:r>
              <a:rPr lang="en-US" sz="2000"/>
              <a:t>			a.  Increases erosion</a:t>
            </a:r>
            <a:r>
              <a:rPr lang="en-US" sz="2000">
                <a:sym typeface="Wingdings" charset="0"/>
              </a:rPr>
              <a:t></a:t>
            </a:r>
            <a:r>
              <a:rPr lang="en-US" sz="2000"/>
              <a:t> the cycling of soil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3979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1" grpId="0"/>
      <p:bldP spid="1033" grpId="0"/>
      <p:bldP spid="1034" grpId="0"/>
      <p:bldP spid="10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0" y="1905000"/>
            <a:ext cx="91440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2905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2905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2905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2905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2905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905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905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905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905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I.  Carbon</a:t>
            </a:r>
          </a:p>
          <a:p>
            <a:r>
              <a:rPr lang="en-US" sz="2000"/>
              <a:t>	A.  # 6 on the periodic table of elements</a:t>
            </a:r>
          </a:p>
          <a:p>
            <a:r>
              <a:rPr lang="en-US" sz="2000"/>
              <a:t>	B.  How many electrons are found in carbon’s outer energy level?</a:t>
            </a:r>
            <a:endParaRPr lang="en-US"/>
          </a:p>
        </p:txBody>
      </p:sp>
      <p:pic>
        <p:nvPicPr>
          <p:cNvPr id="2055" name="Picture 7" descr="Carbon Ato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971800"/>
            <a:ext cx="215265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38100" y="5562600"/>
            <a:ext cx="9144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88975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		a.  Capable of sharing 4 electrons</a:t>
            </a:r>
          </a:p>
          <a:p>
            <a:r>
              <a:rPr lang="en-US" sz="2000"/>
              <a:t>			1.  Can form 4 covalent bonds w/ 4 other elements or w/ other 				carbons</a:t>
            </a:r>
            <a:endParaRPr lang="en-US"/>
          </a:p>
        </p:txBody>
      </p:sp>
      <p:sp>
        <p:nvSpPr>
          <p:cNvPr id="15365" name="TextBox 1"/>
          <p:cNvSpPr txBox="1">
            <a:spLocks noChangeArrowheads="1"/>
          </p:cNvSpPr>
          <p:nvPr/>
        </p:nvSpPr>
        <p:spPr bwMode="auto">
          <a:xfrm>
            <a:off x="19424" y="25400"/>
            <a:ext cx="9144000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 u="sng" dirty="0"/>
              <a:t>3-2</a:t>
            </a:r>
            <a:r>
              <a:rPr lang="en-US" sz="2000" u="sng" dirty="0">
                <a:sym typeface="Wingdings" charset="0"/>
              </a:rPr>
              <a:t> </a:t>
            </a:r>
            <a:r>
              <a:rPr lang="en-US" sz="2000" u="sng" dirty="0" smtClean="0">
                <a:sym typeface="Wingdings" charset="0"/>
              </a:rPr>
              <a:t>Carbon Compounds</a:t>
            </a:r>
          </a:p>
          <a:p>
            <a:r>
              <a:rPr lang="en-US" sz="2000" dirty="0" smtClean="0"/>
              <a:t>Objectives</a:t>
            </a:r>
            <a:r>
              <a:rPr lang="en-US" sz="2000" dirty="0"/>
              <a:t>:  </a:t>
            </a:r>
            <a:r>
              <a:rPr lang="en-US" sz="2000" dirty="0" smtClean="0"/>
              <a:t>	1</a:t>
            </a:r>
            <a:r>
              <a:rPr lang="en-US" sz="2000" dirty="0"/>
              <a:t>)  Explain why carbon forms so many different compounds</a:t>
            </a:r>
          </a:p>
          <a:p>
            <a:r>
              <a:rPr lang="en-US" sz="2000" dirty="0">
                <a:cs typeface="Arial" charset="0"/>
              </a:rPr>
              <a:t>	</a:t>
            </a:r>
            <a:r>
              <a:rPr lang="en-US" sz="2000" dirty="0" smtClean="0">
                <a:cs typeface="Arial" charset="0"/>
              </a:rPr>
              <a:t>	2</a:t>
            </a:r>
            <a:r>
              <a:rPr lang="en-US" sz="2000" dirty="0">
                <a:cs typeface="Arial" charset="0"/>
              </a:rPr>
              <a:t>)  Describe the importance of carbon to all living organism</a:t>
            </a:r>
          </a:p>
          <a:p>
            <a:pPr>
              <a:tabLst>
                <a:tab pos="1822450" algn="l"/>
                <a:tab pos="2166938" algn="l"/>
              </a:tabLst>
            </a:pPr>
            <a:r>
              <a:rPr lang="en-US" sz="2000" dirty="0">
                <a:cs typeface="Arial" charset="0"/>
              </a:rPr>
              <a:t>	</a:t>
            </a:r>
            <a:r>
              <a:rPr lang="en-US" sz="2000" dirty="0" smtClean="0">
                <a:cs typeface="Arial" charset="0"/>
              </a:rPr>
              <a:t>3</a:t>
            </a:r>
            <a:r>
              <a:rPr lang="en-US" sz="2000" dirty="0">
                <a:cs typeface="Arial" charset="0"/>
              </a:rPr>
              <a:t>)  State what an organic compound is and be able to name 		3 elements often found in organic compounds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0" y="2895600"/>
            <a:ext cx="9144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635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635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635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635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635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35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35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35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35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	1.  4 electrons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5257800"/>
            <a:ext cx="9144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635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635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635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635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635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35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35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35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35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	2.  How many more electrons would it like to have?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/>
      <p:bldP spid="2056" grpId="0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398463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398463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398463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398463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398463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8463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8463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8463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8463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	C.  Bond types</a:t>
            </a:r>
          </a:p>
          <a:p>
            <a:r>
              <a:rPr lang="en-US" sz="2000"/>
              <a:t>		1.  Single bond</a:t>
            </a:r>
          </a:p>
          <a:p>
            <a:r>
              <a:rPr lang="en-US" sz="2000"/>
              <a:t>		2.  Double bond</a:t>
            </a:r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0" y="990600"/>
            <a:ext cx="9144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398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398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398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398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398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8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8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8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8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	D.  Most closely associated with living things</a:t>
            </a:r>
            <a:endParaRPr lang="en-US"/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-20638" y="1371600"/>
            <a:ext cx="9144001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344488" algn="l"/>
                <a:tab pos="7429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344488" algn="l"/>
                <a:tab pos="7429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344488" algn="l"/>
                <a:tab pos="7429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344488" algn="l"/>
                <a:tab pos="7429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344488" algn="l"/>
                <a:tab pos="7429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  <a:tab pos="7429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  <a:tab pos="7429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  <a:tab pos="7429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  <a:tab pos="7429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II.  Organic compounds</a:t>
            </a:r>
          </a:p>
          <a:p>
            <a:r>
              <a:rPr lang="en-US" sz="2000"/>
              <a:t>	A.  Derived from carbon</a:t>
            </a:r>
          </a:p>
          <a:p>
            <a:r>
              <a:rPr lang="en-US" sz="2000"/>
              <a:t>	B.  What are they?</a:t>
            </a:r>
          </a:p>
          <a:p>
            <a:r>
              <a:rPr lang="en-US" sz="2000"/>
              <a:t>		1.  Molecules w/ carbon-carbon bonds</a:t>
            </a:r>
          </a:p>
          <a:p>
            <a:r>
              <a:rPr lang="en-US" sz="2000"/>
              <a:t>			a.  Can be simple (monomers) or complex (polymers/						macromolecules)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0" y="3276600"/>
            <a:ext cx="9144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285750" algn="l"/>
                <a:tab pos="687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285750" algn="l"/>
                <a:tab pos="687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285750" algn="l"/>
                <a:tab pos="687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285750" algn="l"/>
                <a:tab pos="687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285750" algn="l"/>
                <a:tab pos="687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85750" algn="l"/>
                <a:tab pos="687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85750" algn="l"/>
                <a:tab pos="687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85750" algn="l"/>
                <a:tab pos="687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85750" algn="l"/>
                <a:tab pos="687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	C.  Large carbon molecules</a:t>
            </a:r>
          </a:p>
          <a:p>
            <a:r>
              <a:rPr lang="en-US" sz="2000"/>
              <a:t>		1.  monomers join together to form polymers</a:t>
            </a:r>
          </a:p>
        </p:txBody>
      </p:sp>
      <p:pic>
        <p:nvPicPr>
          <p:cNvPr id="3" name="Picture 2" descr="03_04cGlucosesimplifie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343400"/>
            <a:ext cx="106680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295400" y="4572000"/>
            <a:ext cx="457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Zapf Dingbats" charset="0"/>
                <a:cs typeface="Zapf Dingbats" charset="0"/>
                <a:sym typeface="Zapf Dingbats" charset="0"/>
              </a:rPr>
              <a:t>✚</a:t>
            </a:r>
            <a:endParaRPr lang="en-US"/>
          </a:p>
        </p:txBody>
      </p:sp>
      <p:pic>
        <p:nvPicPr>
          <p:cNvPr id="5" name="Picture 4" descr="03_04cGlucosesimplifie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4343400"/>
            <a:ext cx="106680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743200" y="4495800"/>
            <a:ext cx="533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Zapf Dingbats" charset="0"/>
                <a:cs typeface="Zapf Dingbats" charset="0"/>
                <a:sym typeface="Zapf Dingbats" charset="0"/>
              </a:rPr>
              <a:t>✚</a:t>
            </a:r>
            <a:endParaRPr lang="en-US"/>
          </a:p>
        </p:txBody>
      </p:sp>
      <p:pic>
        <p:nvPicPr>
          <p:cNvPr id="17" name="Picture 16" descr="03_04cGlucosesimplifie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4343400"/>
            <a:ext cx="1106488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191000" y="4495800"/>
            <a:ext cx="533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/>
              <a:t>=</a:t>
            </a:r>
          </a:p>
        </p:txBody>
      </p:sp>
      <p:pic>
        <p:nvPicPr>
          <p:cNvPr id="19" name="Picture 18" descr="03_04cGlucosesimplifie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343400"/>
            <a:ext cx="1106488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9" descr="03_04cGlucosesimplifie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343400"/>
            <a:ext cx="1106488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Minus 20"/>
          <p:cNvSpPr/>
          <p:nvPr/>
        </p:nvSpPr>
        <p:spPr bwMode="auto">
          <a:xfrm>
            <a:off x="5486400" y="4648200"/>
            <a:ext cx="822325" cy="288925"/>
          </a:xfrm>
          <a:prstGeom prst="mathMin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23" name="Picture 22" descr="03_04cGlucosesimplifie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4343400"/>
            <a:ext cx="1106488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Minus 23"/>
          <p:cNvSpPr/>
          <p:nvPr/>
        </p:nvSpPr>
        <p:spPr bwMode="auto">
          <a:xfrm>
            <a:off x="7010400" y="4648200"/>
            <a:ext cx="822325" cy="288925"/>
          </a:xfrm>
          <a:prstGeom prst="mathMin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52400" y="5257800"/>
            <a:ext cx="10668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600"/>
              <a:t>Monomer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1676400" y="5257800"/>
            <a:ext cx="10668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600"/>
              <a:t>Monomer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3124200" y="5257800"/>
            <a:ext cx="10668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600"/>
              <a:t>Monomer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572000" y="5257800"/>
            <a:ext cx="41148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sz="1600"/>
              <a:t>Polymer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/>
      <p:bldP spid="1029" grpId="0"/>
      <p:bldP spid="2" grpId="0"/>
      <p:bldP spid="4" grpId="0"/>
      <p:bldP spid="6" grpId="0"/>
      <p:bldP spid="7" grpId="0"/>
      <p:bldP spid="9" grpId="0"/>
      <p:bldP spid="26" grpId="0"/>
      <p:bldP spid="27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gluco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838200"/>
            <a:ext cx="11430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76200" y="3733800"/>
            <a:ext cx="2286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000"/>
              <a:t>Carbohydrate</a:t>
            </a:r>
            <a:endParaRPr lang="en-US"/>
          </a:p>
        </p:txBody>
      </p:sp>
      <p:pic>
        <p:nvPicPr>
          <p:cNvPr id="5" name="Picture 9" descr="fatty aci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914400"/>
            <a:ext cx="3724275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2819400" y="2514600"/>
            <a:ext cx="3124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000"/>
              <a:t>Lipid</a:t>
            </a:r>
          </a:p>
        </p:txBody>
      </p:sp>
      <p:pic>
        <p:nvPicPr>
          <p:cNvPr id="7" name="Picture 10" descr="Nucleic acid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838200"/>
            <a:ext cx="2438400" cy="194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6705600" y="2895600"/>
            <a:ext cx="2209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000"/>
              <a:t>Nucleic Acid</a:t>
            </a:r>
          </a:p>
        </p:txBody>
      </p:sp>
      <p:sp>
        <p:nvSpPr>
          <p:cNvPr id="19463" name="Text Box 6"/>
          <p:cNvSpPr txBox="1">
            <a:spLocks noChangeArrowheads="1"/>
          </p:cNvSpPr>
          <p:nvPr/>
        </p:nvSpPr>
        <p:spPr bwMode="auto">
          <a:xfrm>
            <a:off x="0" y="22225"/>
            <a:ext cx="9144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742950" algn="l"/>
                <a:tab pos="1089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742950" algn="l"/>
                <a:tab pos="1089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742950" algn="l"/>
                <a:tab pos="1089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742950" algn="l"/>
                <a:tab pos="1089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742950" algn="l"/>
                <a:tab pos="1089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  <a:tab pos="1089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  <a:tab pos="1089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  <a:tab pos="1089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  <a:tab pos="1089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 dirty="0"/>
              <a:t>	2.  All living organisms are composed of 4 major classes of 			macromolecules</a:t>
            </a:r>
            <a:endParaRPr lang="en-US" dirty="0"/>
          </a:p>
        </p:txBody>
      </p:sp>
      <p:sp>
        <p:nvSpPr>
          <p:cNvPr id="19464" name="TextBox 9"/>
          <p:cNvSpPr txBox="1">
            <a:spLocks noChangeArrowheads="1"/>
          </p:cNvSpPr>
          <p:nvPr/>
        </p:nvSpPr>
        <p:spPr bwMode="auto">
          <a:xfrm>
            <a:off x="3048000" y="6019800"/>
            <a:ext cx="2514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sz="2000"/>
              <a:t>Proteins</a:t>
            </a:r>
          </a:p>
        </p:txBody>
      </p:sp>
      <p:pic>
        <p:nvPicPr>
          <p:cNvPr id="10" name="Picture 9" descr="Protein full_structure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657600"/>
            <a:ext cx="315595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946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0" y="1676400"/>
            <a:ext cx="9144000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882775" algn="l"/>
                <a:tab pos="22812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114300">
              <a:tabLst>
                <a:tab pos="1882775" algn="l"/>
                <a:tab pos="22812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1882775" algn="l"/>
                <a:tab pos="22812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1882775" algn="l"/>
                <a:tab pos="22812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1882775" algn="l"/>
                <a:tab pos="22812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882775" algn="l"/>
                <a:tab pos="22812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882775" algn="l"/>
                <a:tab pos="22812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882775" algn="l"/>
                <a:tab pos="22812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882775" algn="l"/>
                <a:tab pos="22812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 u="sng" dirty="0"/>
              <a:t>3-3</a:t>
            </a:r>
            <a:r>
              <a:rPr lang="en-US" sz="2000" u="sng" dirty="0">
                <a:sym typeface="Wingdings" charset="0"/>
              </a:rPr>
              <a:t></a:t>
            </a:r>
            <a:r>
              <a:rPr lang="en-US" sz="2000" u="sng" dirty="0"/>
              <a:t> Molecules of Life</a:t>
            </a:r>
            <a:endParaRPr lang="en-US" sz="2000" dirty="0"/>
          </a:p>
          <a:p>
            <a:r>
              <a:rPr lang="en-US" sz="2000" dirty="0"/>
              <a:t>Objectives:	1)  Define </a:t>
            </a:r>
            <a:r>
              <a:rPr lang="en-US" sz="2000" dirty="0" smtClean="0"/>
              <a:t>carbohydrates</a:t>
            </a:r>
            <a:r>
              <a:rPr lang="en-US" sz="2000" dirty="0"/>
              <a:t>	</a:t>
            </a:r>
            <a:endParaRPr lang="en-US" sz="2000" dirty="0" smtClean="0"/>
          </a:p>
          <a:p>
            <a:r>
              <a:rPr lang="en-US" sz="2000" dirty="0"/>
              <a:t>	</a:t>
            </a:r>
            <a:r>
              <a:rPr lang="en-US" sz="2000" dirty="0" smtClean="0"/>
              <a:t>2</a:t>
            </a:r>
            <a:r>
              <a:rPr lang="en-US" sz="2000" dirty="0"/>
              <a:t>)  Describe the properties of lipids</a:t>
            </a:r>
          </a:p>
          <a:p>
            <a:pPr lvl="1"/>
            <a:r>
              <a:rPr lang="en-US" sz="2000" dirty="0"/>
              <a:t>	3)  Define nucleic acids &amp; describe their functions</a:t>
            </a:r>
          </a:p>
          <a:p>
            <a:pPr lvl="1"/>
            <a:r>
              <a:rPr lang="en-US" sz="2000" dirty="0"/>
              <a:t>	4)  Define proteins &amp; describe their functions</a:t>
            </a:r>
            <a:endParaRPr lang="en-US" dirty="0"/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0" y="4887"/>
            <a:ext cx="9144000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  <a:tab pos="1087438" algn="l"/>
                <a:tab pos="1431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 dirty="0"/>
              <a:t>	</a:t>
            </a:r>
            <a:r>
              <a:rPr lang="en-US" sz="2000" dirty="0" smtClean="0"/>
              <a:t>	a.  </a:t>
            </a:r>
            <a:r>
              <a:rPr lang="en-US" sz="2000" dirty="0"/>
              <a:t>Each class of macromolecules are composed of long chains of 			carbon w/ nearly identical subunits</a:t>
            </a:r>
          </a:p>
          <a:p>
            <a:r>
              <a:rPr lang="en-US" sz="2000" dirty="0"/>
              <a:t>		</a:t>
            </a:r>
            <a:r>
              <a:rPr lang="en-US" sz="2000" dirty="0" smtClean="0"/>
              <a:t>	1.  </a:t>
            </a:r>
            <a:r>
              <a:rPr lang="en-US" sz="2000" dirty="0"/>
              <a:t>Subunits</a:t>
            </a:r>
          </a:p>
          <a:p>
            <a:pPr>
              <a:tabLst>
                <a:tab pos="742950" algn="l"/>
                <a:tab pos="1087438" algn="l"/>
                <a:tab pos="1431925" algn="l"/>
                <a:tab pos="1774825" algn="l"/>
              </a:tabLst>
            </a:pPr>
            <a:r>
              <a:rPr lang="en-US" sz="2000" dirty="0"/>
              <a:t>			</a:t>
            </a:r>
            <a:r>
              <a:rPr lang="en-US" sz="2000" dirty="0" smtClean="0"/>
              <a:t>	a.  </a:t>
            </a:r>
            <a:r>
              <a:rPr lang="en-US" sz="2000" dirty="0"/>
              <a:t>The other elements attached to the carbon chain</a:t>
            </a:r>
          </a:p>
          <a:p>
            <a:r>
              <a:rPr lang="en-US" sz="2000" dirty="0"/>
              <a:t>		</a:t>
            </a:r>
            <a:r>
              <a:rPr lang="en-US" sz="2000" dirty="0" smtClean="0"/>
              <a:t>	2.  The </a:t>
            </a:r>
            <a:r>
              <a:rPr lang="en-US" sz="2000" dirty="0"/>
              <a:t>differ only by their subunits</a:t>
            </a:r>
            <a:endParaRPr lang="en-US" dirty="0"/>
          </a:p>
        </p:txBody>
      </p:sp>
      <p:pic>
        <p:nvPicPr>
          <p:cNvPr id="4" name="Picture 6" descr="gluco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733800"/>
            <a:ext cx="11430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fatty aci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3733800"/>
            <a:ext cx="3124200" cy="1094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Nucleic acid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3733800"/>
            <a:ext cx="25908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Protein full_structure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5040238"/>
            <a:ext cx="2895600" cy="1817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0" y="0"/>
            <a:ext cx="9144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398463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398463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398463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398463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398463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8463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8463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8463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8463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 dirty="0" smtClean="0"/>
              <a:t>I.  Carbohydrates</a:t>
            </a:r>
            <a:endParaRPr lang="en-US" sz="2000" dirty="0"/>
          </a:p>
          <a:p>
            <a:r>
              <a:rPr lang="en-US" sz="2000" dirty="0"/>
              <a:t>	A</a:t>
            </a:r>
            <a:r>
              <a:rPr lang="en-US" sz="2000" dirty="0" smtClean="0"/>
              <a:t>.  </a:t>
            </a:r>
            <a:r>
              <a:rPr lang="en-US" sz="2000" dirty="0"/>
              <a:t>Primary energy source</a:t>
            </a:r>
            <a:endParaRPr lang="en-US" dirty="0"/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0" y="685800"/>
            <a:ext cx="9144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tabLst>
                <a:tab pos="398463" algn="l"/>
              </a:tabLst>
            </a:pPr>
            <a:r>
              <a:rPr lang="en-US" sz="2000" dirty="0"/>
              <a:t>	B</a:t>
            </a:r>
            <a:r>
              <a:rPr lang="en-US" sz="2000" dirty="0" smtClean="0"/>
              <a:t>.  </a:t>
            </a:r>
            <a:r>
              <a:rPr lang="en-US" sz="2000" dirty="0"/>
              <a:t>In a ratio of 1C, 2H, 1O</a:t>
            </a:r>
          </a:p>
          <a:p>
            <a:pPr>
              <a:tabLst>
                <a:tab pos="398463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C.  </a:t>
            </a:r>
            <a:r>
              <a:rPr lang="en-US" sz="2000" dirty="0"/>
              <a:t>Bonds store a considerable amount of energy</a:t>
            </a:r>
            <a:endParaRPr lang="en-US" dirty="0"/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0" y="1295400"/>
            <a:ext cx="914400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796925" algn="l"/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796925" algn="l"/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796925" algn="l"/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796925" algn="l"/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796925" algn="l"/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96925" algn="l"/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96925" algn="l"/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96925" algn="l"/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96925" algn="l"/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tabLst>
                <a:tab pos="398463" algn="l"/>
                <a:tab pos="749300" algn="l"/>
                <a:tab pos="1485900" algn="l"/>
                <a:tab pos="1830388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D.  </a:t>
            </a:r>
            <a:r>
              <a:rPr lang="en-US" sz="2000" dirty="0"/>
              <a:t>Can be either simple or complex</a:t>
            </a:r>
          </a:p>
          <a:p>
            <a:pPr>
              <a:tabLst>
                <a:tab pos="795338" algn="l"/>
                <a:tab pos="1141413" algn="l"/>
                <a:tab pos="1485900" algn="l"/>
                <a:tab pos="1830388" algn="l"/>
              </a:tabLst>
            </a:pPr>
            <a:r>
              <a:rPr lang="en-US" sz="2000" dirty="0"/>
              <a:t>	1</a:t>
            </a:r>
            <a:r>
              <a:rPr lang="en-US" sz="2000" dirty="0" smtClean="0"/>
              <a:t>.  </a:t>
            </a:r>
            <a:r>
              <a:rPr lang="en-US" sz="2000" dirty="0"/>
              <a:t>Simple (</a:t>
            </a:r>
            <a:r>
              <a:rPr lang="en-US" sz="2000" dirty="0" err="1"/>
              <a:t>monosaccharides</a:t>
            </a:r>
            <a:r>
              <a:rPr lang="en-US" sz="2000" dirty="0"/>
              <a:t>)</a:t>
            </a:r>
          </a:p>
          <a:p>
            <a:r>
              <a:rPr lang="en-US" sz="2000" dirty="0"/>
              <a:t>		a</a:t>
            </a:r>
            <a:r>
              <a:rPr lang="en-US" sz="2000" dirty="0" smtClean="0"/>
              <a:t>.  </a:t>
            </a:r>
            <a:r>
              <a:rPr lang="en-US" sz="2000" dirty="0"/>
              <a:t>C</a:t>
            </a:r>
            <a:r>
              <a:rPr lang="en-US" sz="1600" dirty="0"/>
              <a:t>6</a:t>
            </a:r>
            <a:r>
              <a:rPr lang="en-US" sz="2000" dirty="0"/>
              <a:t>H</a:t>
            </a:r>
            <a:r>
              <a:rPr lang="en-US" sz="1600" dirty="0"/>
              <a:t>12</a:t>
            </a:r>
            <a:r>
              <a:rPr lang="en-US" sz="2000" dirty="0"/>
              <a:t>O</a:t>
            </a:r>
            <a:r>
              <a:rPr lang="en-US" sz="1600" dirty="0"/>
              <a:t>6</a:t>
            </a:r>
            <a:r>
              <a:rPr lang="en-US" sz="2000" dirty="0">
                <a:sym typeface="Wingdings" charset="0"/>
              </a:rPr>
              <a:t></a:t>
            </a:r>
            <a:r>
              <a:rPr lang="en-US" sz="2000" dirty="0"/>
              <a:t> Glucose</a:t>
            </a:r>
          </a:p>
          <a:p>
            <a:r>
              <a:rPr lang="en-US" sz="2000" dirty="0"/>
              <a:t>			1</a:t>
            </a:r>
            <a:r>
              <a:rPr lang="en-US" sz="2000" dirty="0" smtClean="0"/>
              <a:t>.  </a:t>
            </a:r>
            <a:r>
              <a:rPr lang="en-US" sz="2000" dirty="0"/>
              <a:t>Most common </a:t>
            </a:r>
            <a:r>
              <a:rPr lang="en-US" sz="2000" dirty="0" smtClean="0"/>
              <a:t>monosaccharide</a:t>
            </a:r>
            <a:endParaRPr lang="en-US" sz="2000" dirty="0"/>
          </a:p>
          <a:p>
            <a:r>
              <a:rPr lang="en-US" sz="2000" dirty="0"/>
              <a:t>			2</a:t>
            </a:r>
            <a:r>
              <a:rPr lang="en-US" sz="2000" dirty="0" smtClean="0"/>
              <a:t>.  </a:t>
            </a:r>
            <a:r>
              <a:rPr lang="en-US" sz="2000" dirty="0"/>
              <a:t>Central importance in the chemistry of life</a:t>
            </a:r>
          </a:p>
          <a:p>
            <a:r>
              <a:rPr lang="en-US" sz="2000" dirty="0"/>
              <a:t>			3</a:t>
            </a:r>
            <a:r>
              <a:rPr lang="en-US" sz="2000" dirty="0" smtClean="0"/>
              <a:t>.  </a:t>
            </a:r>
            <a:r>
              <a:rPr lang="en-US" sz="2000" dirty="0"/>
              <a:t>The building block for all other forms of sugar</a:t>
            </a:r>
            <a:endParaRPr lang="en-US" dirty="0"/>
          </a:p>
        </p:txBody>
      </p:sp>
      <p:pic>
        <p:nvPicPr>
          <p:cNvPr id="10" name="Picture 3" descr="gluco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583">
            <a:off x="1990821" y="3510279"/>
            <a:ext cx="1374775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 descr="gluco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3505200"/>
            <a:ext cx="2519363" cy="264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4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0" y="33867"/>
            <a:ext cx="91440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tabLst>
                <a:tab pos="747713" algn="l"/>
                <a:tab pos="1485900" algn="l"/>
                <a:tab pos="1830388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2.  </a:t>
            </a:r>
            <a:r>
              <a:rPr lang="en-US" sz="2000" dirty="0"/>
              <a:t>Complex sugars (polysaccharides)</a:t>
            </a:r>
          </a:p>
          <a:p>
            <a:r>
              <a:rPr lang="en-US" sz="2000" dirty="0"/>
              <a:t>	a</a:t>
            </a:r>
            <a:r>
              <a:rPr lang="en-US" sz="2000" dirty="0" smtClean="0"/>
              <a:t>.  </a:t>
            </a:r>
            <a:r>
              <a:rPr lang="en-US" sz="2000" dirty="0"/>
              <a:t>Made by linking individual sugars together to form long chains</a:t>
            </a:r>
          </a:p>
          <a:p>
            <a:r>
              <a:rPr lang="en-US" sz="2000" dirty="0"/>
              <a:t>	b</a:t>
            </a:r>
            <a:r>
              <a:rPr lang="en-US" sz="2000" dirty="0" smtClean="0"/>
              <a:t>.  </a:t>
            </a:r>
            <a:r>
              <a:rPr lang="en-US" sz="2000" dirty="0"/>
              <a:t>Insoluble in water</a:t>
            </a:r>
          </a:p>
          <a:p>
            <a:r>
              <a:rPr lang="en-US" sz="2000" dirty="0"/>
              <a:t>		1</a:t>
            </a:r>
            <a:r>
              <a:rPr lang="en-US" sz="2000" dirty="0" smtClean="0"/>
              <a:t>.  </a:t>
            </a:r>
            <a:r>
              <a:rPr lang="en-US" sz="2000" dirty="0"/>
              <a:t>Allows for their storage in the body</a:t>
            </a:r>
            <a:endParaRPr lang="en-US" dirty="0"/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0" y="1295400"/>
            <a:ext cx="91440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796925" algn="l"/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796925" algn="l"/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796925" algn="l"/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796925" algn="l"/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796925" algn="l"/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96925" algn="l"/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96925" algn="l"/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96925" algn="l"/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96925" algn="l"/>
                <a:tab pos="1141413" algn="l"/>
                <a:tab pos="1485900" algn="l"/>
                <a:tab pos="1830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 dirty="0"/>
              <a:t>	</a:t>
            </a:r>
            <a:r>
              <a:rPr lang="en-US" sz="2000" dirty="0" smtClean="0"/>
              <a:t>	c.  </a:t>
            </a:r>
            <a:r>
              <a:rPr lang="en-US" sz="2000" dirty="0"/>
              <a:t>Starch &amp; Glycogen are both complex </a:t>
            </a:r>
            <a:r>
              <a:rPr lang="en-US" sz="2000" dirty="0" err="1"/>
              <a:t>carbo</a:t>
            </a:r>
            <a:r>
              <a:rPr lang="ja-JP" altLang="en-US" sz="2000" dirty="0"/>
              <a:t>’</a:t>
            </a:r>
            <a:r>
              <a:rPr lang="en-US" altLang="ja-JP" sz="2000" dirty="0"/>
              <a:t>s</a:t>
            </a:r>
          </a:p>
          <a:p>
            <a:r>
              <a:rPr lang="en-US" sz="2000" dirty="0"/>
              <a:t>		</a:t>
            </a:r>
            <a:r>
              <a:rPr lang="en-US" sz="2000" dirty="0" smtClean="0"/>
              <a:t>	1.  </a:t>
            </a:r>
            <a:r>
              <a:rPr lang="en-US" sz="2000" dirty="0"/>
              <a:t>Starch</a:t>
            </a:r>
          </a:p>
          <a:p>
            <a:pPr>
              <a:tabLst>
                <a:tab pos="796925" algn="l"/>
                <a:tab pos="1141413" algn="l"/>
                <a:tab pos="1485900" algn="l"/>
                <a:tab pos="1830388" algn="l"/>
                <a:tab pos="2173288" algn="l"/>
              </a:tabLst>
            </a:pPr>
            <a:r>
              <a:rPr lang="en-US" sz="2000" dirty="0"/>
              <a:t>			</a:t>
            </a:r>
            <a:r>
              <a:rPr lang="en-US" sz="2000" dirty="0" smtClean="0"/>
              <a:t>	a.  </a:t>
            </a:r>
            <a:r>
              <a:rPr lang="en-US" sz="2000" dirty="0"/>
              <a:t>Polysaccharide composed of glucose molecules bonded 				</a:t>
            </a:r>
            <a:r>
              <a:rPr lang="en-US" sz="2000" dirty="0" smtClean="0"/>
              <a:t>	together </a:t>
            </a:r>
            <a:r>
              <a:rPr lang="en-US" sz="2000" dirty="0"/>
              <a:t>in a </a:t>
            </a:r>
            <a:r>
              <a:rPr lang="en-US" sz="2000" u="sng" dirty="0"/>
              <a:t>straight</a:t>
            </a:r>
            <a:r>
              <a:rPr lang="en-US" sz="2000" dirty="0"/>
              <a:t> line</a:t>
            </a:r>
            <a:endParaRPr lang="en-US" dirty="0"/>
          </a:p>
        </p:txBody>
      </p:sp>
      <p:pic>
        <p:nvPicPr>
          <p:cNvPr id="7" name="Picture 5" descr="starc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1400"/>
            <a:ext cx="459006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16933" y="5851525"/>
            <a:ext cx="91440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141413" algn="l"/>
                <a:tab pos="1538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1141413" algn="l"/>
                <a:tab pos="1538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1141413" algn="l"/>
                <a:tab pos="1538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1141413" algn="l"/>
                <a:tab pos="1538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1141413" algn="l"/>
                <a:tab pos="1538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41413" algn="l"/>
                <a:tab pos="1538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41413" algn="l"/>
                <a:tab pos="1538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41413" algn="l"/>
                <a:tab pos="1538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41413" algn="l"/>
                <a:tab pos="1538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 dirty="0"/>
              <a:t>	</a:t>
            </a:r>
            <a:r>
              <a:rPr lang="en-US" sz="2000" dirty="0" smtClean="0"/>
              <a:t>	2.  </a:t>
            </a:r>
            <a:r>
              <a:rPr lang="en-US" sz="2000" dirty="0"/>
              <a:t>Glycogen</a:t>
            </a:r>
          </a:p>
          <a:p>
            <a:r>
              <a:rPr lang="en-US" sz="2000" dirty="0"/>
              <a:t>		</a:t>
            </a:r>
            <a:r>
              <a:rPr lang="en-US" sz="2000" dirty="0" smtClean="0"/>
              <a:t>	a.  </a:t>
            </a:r>
            <a:r>
              <a:rPr lang="en-US" sz="2000" dirty="0"/>
              <a:t>Short term storage form of glucose in animals</a:t>
            </a:r>
          </a:p>
          <a:p>
            <a:r>
              <a:rPr lang="en-US" sz="2000" dirty="0"/>
              <a:t>		</a:t>
            </a:r>
            <a:r>
              <a:rPr lang="en-US" sz="2000" dirty="0" smtClean="0"/>
              <a:t>	b.  </a:t>
            </a:r>
            <a:r>
              <a:rPr lang="en-US" sz="2000" dirty="0"/>
              <a:t>Long </a:t>
            </a:r>
            <a:r>
              <a:rPr lang="en-US" sz="2000" u="sng" dirty="0"/>
              <a:t>branched</a:t>
            </a:r>
            <a:r>
              <a:rPr lang="en-US" sz="2000" dirty="0"/>
              <a:t> chains of glucose</a:t>
            </a:r>
            <a:endParaRPr lang="en-US" dirty="0"/>
          </a:p>
        </p:txBody>
      </p:sp>
      <p:pic>
        <p:nvPicPr>
          <p:cNvPr id="9" name="Picture 13" descr="glycoge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743200"/>
            <a:ext cx="4267200" cy="311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796925" algn="l"/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796925" algn="l"/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796925" algn="l"/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796925" algn="l"/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796925" algn="l"/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96925" algn="l"/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96925" algn="l"/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96925" algn="l"/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96925" algn="l"/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 dirty="0"/>
              <a:t>	</a:t>
            </a:r>
            <a:r>
              <a:rPr lang="en-US" sz="2000" dirty="0" smtClean="0"/>
              <a:t>	d.  </a:t>
            </a:r>
            <a:r>
              <a:rPr lang="en-US" sz="2000" dirty="0"/>
              <a:t>Cellulose provides structural support</a:t>
            </a:r>
          </a:p>
          <a:p>
            <a:pPr>
              <a:tabLst>
                <a:tab pos="796925" algn="l"/>
                <a:tab pos="1141413" algn="l"/>
                <a:tab pos="1485900" algn="l"/>
                <a:tab pos="1835150" algn="l"/>
                <a:tab pos="2173288" algn="l"/>
              </a:tabLst>
            </a:pPr>
            <a:r>
              <a:rPr lang="en-US" sz="2000" dirty="0"/>
              <a:t>		</a:t>
            </a:r>
            <a:r>
              <a:rPr lang="en-US" sz="2000" dirty="0" smtClean="0"/>
              <a:t>	1.  </a:t>
            </a:r>
            <a:r>
              <a:rPr lang="en-US" sz="2000" dirty="0"/>
              <a:t>A polysaccharide of glucose linked in a way that most animals 			</a:t>
            </a:r>
            <a:r>
              <a:rPr lang="en-US" sz="2000" dirty="0" smtClean="0"/>
              <a:t>	cannot </a:t>
            </a:r>
            <a:r>
              <a:rPr lang="en-US" sz="2000" dirty="0"/>
              <a:t>break down</a:t>
            </a:r>
          </a:p>
          <a:p>
            <a:pPr>
              <a:tabLst>
                <a:tab pos="796925" algn="l"/>
                <a:tab pos="1141413" algn="l"/>
                <a:tab pos="1485900" algn="l"/>
                <a:tab pos="1835150" algn="l"/>
              </a:tabLst>
            </a:pPr>
            <a:r>
              <a:rPr lang="en-US" sz="2000" dirty="0"/>
              <a:t>		</a:t>
            </a:r>
            <a:r>
              <a:rPr lang="en-US" sz="2000" dirty="0" smtClean="0"/>
              <a:t>	2.  </a:t>
            </a:r>
            <a:r>
              <a:rPr lang="en-US" sz="2000" dirty="0"/>
              <a:t>Provides structural support in plants</a:t>
            </a:r>
            <a:endParaRPr lang="en-US" dirty="0"/>
          </a:p>
        </p:txBody>
      </p:sp>
      <p:pic>
        <p:nvPicPr>
          <p:cNvPr id="12291" name="Picture 3" descr="cellulo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295400"/>
            <a:ext cx="7532688" cy="258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0" y="4114800"/>
            <a:ext cx="91440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452438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452438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452438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452438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452438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 dirty="0" smtClean="0"/>
              <a:t>II.  </a:t>
            </a:r>
            <a:r>
              <a:rPr lang="en-US" sz="2000" dirty="0"/>
              <a:t>Lipids</a:t>
            </a:r>
          </a:p>
          <a:p>
            <a:pPr>
              <a:tabLst>
                <a:tab pos="338138" algn="l"/>
                <a:tab pos="796925" algn="l"/>
              </a:tabLst>
            </a:pPr>
            <a:r>
              <a:rPr lang="en-US" sz="2000" dirty="0"/>
              <a:t>	A</a:t>
            </a:r>
            <a:r>
              <a:rPr lang="en-US" sz="2000" dirty="0" smtClean="0"/>
              <a:t>.  </a:t>
            </a:r>
            <a:r>
              <a:rPr lang="en-US" sz="2000" dirty="0"/>
              <a:t>Organic macromolecules that are insoluble in water</a:t>
            </a:r>
          </a:p>
          <a:p>
            <a:pPr>
              <a:tabLst>
                <a:tab pos="338138" algn="l"/>
                <a:tab pos="796925" algn="l"/>
              </a:tabLst>
            </a:pPr>
            <a:r>
              <a:rPr lang="en-US" sz="2000" dirty="0"/>
              <a:t>	B</a:t>
            </a:r>
            <a:r>
              <a:rPr lang="en-US" sz="2000" dirty="0" smtClean="0"/>
              <a:t>.  </a:t>
            </a:r>
            <a:r>
              <a:rPr lang="en-US" sz="2000" dirty="0"/>
              <a:t>The long term storage of energy</a:t>
            </a:r>
          </a:p>
          <a:p>
            <a:pPr>
              <a:tabLst>
                <a:tab pos="338138" algn="l"/>
                <a:tab pos="796925" algn="l"/>
              </a:tabLst>
            </a:pPr>
            <a:r>
              <a:rPr lang="en-US" sz="2000" dirty="0"/>
              <a:t>	C</a:t>
            </a:r>
            <a:r>
              <a:rPr lang="en-US" sz="2000" dirty="0" smtClean="0"/>
              <a:t>.  </a:t>
            </a:r>
            <a:r>
              <a:rPr lang="en-US" sz="2000" dirty="0"/>
              <a:t>Most important lipids are fats</a:t>
            </a:r>
            <a:endParaRPr lang="en-US" dirty="0"/>
          </a:p>
        </p:txBody>
      </p:sp>
      <p:pic>
        <p:nvPicPr>
          <p:cNvPr id="12294" name="Picture 6" descr="fatty aci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21801">
            <a:off x="4074318" y="3164682"/>
            <a:ext cx="1300163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</p:bldLst>
  </p:timing>
</p:sld>
</file>

<file path=ppt/theme/theme1.xml><?xml version="1.0" encoding="utf-8"?>
<a:theme xmlns:a="http://schemas.openxmlformats.org/drawingml/2006/main" name="Crumple">
  <a:themeElements>
    <a:clrScheme name="Crumple 1">
      <a:dk1>
        <a:srgbClr val="808080"/>
      </a:dk1>
      <a:lt1>
        <a:srgbClr val="FFFF66"/>
      </a:lt1>
      <a:dk2>
        <a:srgbClr val="A11F1C"/>
      </a:dk2>
      <a:lt2>
        <a:srgbClr val="FFFF66"/>
      </a:lt2>
      <a:accent1>
        <a:srgbClr val="004080"/>
      </a:accent1>
      <a:accent2>
        <a:srgbClr val="408000"/>
      </a:accent2>
      <a:accent3>
        <a:srgbClr val="CDABAB"/>
      </a:accent3>
      <a:accent4>
        <a:srgbClr val="DADA56"/>
      </a:accent4>
      <a:accent5>
        <a:srgbClr val="AAAFC0"/>
      </a:accent5>
      <a:accent6>
        <a:srgbClr val="397300"/>
      </a:accent6>
      <a:hlink>
        <a:srgbClr val="DC6E00"/>
      </a:hlink>
      <a:folHlink>
        <a:srgbClr val="800080"/>
      </a:folHlink>
    </a:clrScheme>
    <a:fontScheme name="Crumple">
      <a:majorFont>
        <a:latin typeface="Trebuchet MS"/>
        <a:ea typeface="Osaka"/>
        <a:cs typeface="Osaka"/>
      </a:majorFont>
      <a:minorFont>
        <a:latin typeface="Trebuchet MS"/>
        <a:ea typeface="Osaka"/>
        <a:cs typeface="Osak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8" charset="0"/>
            <a:ea typeface="ＭＳ Ｐゴシック" pitchFamily="-108" charset="-128"/>
            <a:cs typeface="ＭＳ Ｐゴシック" pitchFamily="-10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8" charset="0"/>
            <a:ea typeface="ＭＳ Ｐゴシック" pitchFamily="-108" charset="-128"/>
            <a:cs typeface="ＭＳ Ｐゴシック" pitchFamily="-108" charset="-128"/>
          </a:defRPr>
        </a:defPPr>
      </a:lstStyle>
    </a:lnDef>
  </a:objectDefaults>
  <a:extraClrSchemeLst>
    <a:extraClrScheme>
      <a:clrScheme name="Crumple 1">
        <a:dk1>
          <a:srgbClr val="808080"/>
        </a:dk1>
        <a:lt1>
          <a:srgbClr val="FFFF66"/>
        </a:lt1>
        <a:dk2>
          <a:srgbClr val="A11F1C"/>
        </a:dk2>
        <a:lt2>
          <a:srgbClr val="FFFF66"/>
        </a:lt2>
        <a:accent1>
          <a:srgbClr val="004080"/>
        </a:accent1>
        <a:accent2>
          <a:srgbClr val="408000"/>
        </a:accent2>
        <a:accent3>
          <a:srgbClr val="CDABAB"/>
        </a:accent3>
        <a:accent4>
          <a:srgbClr val="DADA56"/>
        </a:accent4>
        <a:accent5>
          <a:srgbClr val="AAAFC0"/>
        </a:accent5>
        <a:accent6>
          <a:srgbClr val="397300"/>
        </a:accent6>
        <a:hlink>
          <a:srgbClr val="DC6E00"/>
        </a:hlink>
        <a:folHlink>
          <a:srgbClr val="800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</TotalTime>
  <Words>79</Words>
  <Application>Microsoft Macintosh PowerPoint</Application>
  <PresentationFormat>On-screen Show (4:3)</PresentationFormat>
  <Paragraphs>131</Paragraphs>
  <Slides>10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Crumple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Scott Thomas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Scott Thomas</cp:lastModifiedBy>
  <cp:revision>18</cp:revision>
  <dcterms:modified xsi:type="dcterms:W3CDTF">2012-08-16T22:44:30Z</dcterms:modified>
</cp:coreProperties>
</file>